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6" r:id="rId3"/>
    <p:sldId id="357" r:id="rId4"/>
    <p:sldId id="347" r:id="rId5"/>
    <p:sldId id="354" r:id="rId6"/>
    <p:sldId id="355" r:id="rId7"/>
    <p:sldId id="359" r:id="rId8"/>
    <p:sldId id="360" r:id="rId9"/>
    <p:sldId id="361" r:id="rId10"/>
    <p:sldId id="362" r:id="rId11"/>
    <p:sldId id="363" r:id="rId12"/>
    <p:sldId id="349" r:id="rId13"/>
    <p:sldId id="350" r:id="rId14"/>
    <p:sldId id="351" r:id="rId15"/>
    <p:sldId id="352" r:id="rId16"/>
  </p:sldIdLst>
  <p:sldSz cx="9144000" cy="6858000" type="screen4x3"/>
  <p:notesSz cx="6735763" cy="9799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8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2" autoAdjust="0"/>
  </p:normalViewPr>
  <p:slideViewPr>
    <p:cSldViewPr snapToGrid="0" snapToObjects="1">
      <p:cViewPr varScale="1">
        <p:scale>
          <a:sx n="65" d="100"/>
          <a:sy n="65" d="100"/>
        </p:scale>
        <p:origin x="-6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50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0531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0531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4FD3D346-7B5D-435D-9148-A8DE7A9D3E1D}" type="datetimeFigureOut">
              <a:rPr lang="uk-UA" smtClean="0"/>
              <a:pPr/>
              <a:t>05.10.2020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9107"/>
            <a:ext cx="2919565" cy="490531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09107"/>
            <a:ext cx="2919565" cy="490531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D8A3F574-8383-42AF-B8B0-4BAE40E295E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124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8998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8998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D2E1C150-E588-4645-AB11-13F5902EC4B2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0407" tIns="45203" rIns="90407" bIns="4520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955"/>
            <a:ext cx="2918830" cy="48998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07955"/>
            <a:ext cx="2918830" cy="48998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4C9AAB02-B551-4A1E-BD4B-DFE4B9AD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AAB02-B551-4A1E-BD4B-DFE4B9AD51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53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AAB02-B551-4A1E-BD4B-DFE4B9AD51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53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27716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403495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380290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5066097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8" b="11355"/>
          <a:stretch/>
        </p:blipFill>
        <p:spPr>
          <a:xfrm>
            <a:off x="0" y="1"/>
            <a:ext cx="9144000" cy="31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6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79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7946" y="1543384"/>
            <a:ext cx="8229600" cy="3153824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Thank you for Attention 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3" t="18408" b="33333"/>
          <a:stretch/>
        </p:blipFill>
        <p:spPr>
          <a:xfrm>
            <a:off x="0" y="0"/>
            <a:ext cx="9105493" cy="1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93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91563" y="134938"/>
            <a:ext cx="452437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4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8691563" y="134938"/>
            <a:ext cx="452437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CD55D826-9EFD-B845-88AF-28493E7197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13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8691563" y="134938"/>
            <a:ext cx="452437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C2B22407-7B97-E24F-876C-E7B4FC2B51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12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8691563" y="134938"/>
            <a:ext cx="452437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7D83AACE-EAD6-D045-8D67-2106286A4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13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63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02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691563" y="134938"/>
            <a:ext cx="452437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595644EE-0CCD-5642-BD18-DBF821ABBA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24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Рисунок 13" descr="903842_160796697417347_1117671641_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xmlns="" val="36832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827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10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670992" y="134938"/>
            <a:ext cx="473008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28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9E52E5C-3BBF-C54E-813C-75B4D61C7F89}" type="slidenum">
              <a:rPr lang="en-US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642351" y="5271610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65535" y="16056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54073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7149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1563" y="134938"/>
            <a:ext cx="452437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C3BB0459-26FD-7248-9C09-9BAEF81745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5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91563" y="134938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2664" y="6180286"/>
            <a:ext cx="2795958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Broadway" panose="04040905080B02020502" pitchFamily="82" charset="0"/>
              </a:rPr>
              <a:t>PIC S&amp;T</a:t>
            </a:r>
            <a:r>
              <a:rPr lang="en-US" sz="2800" i="1" dirty="0">
                <a:solidFill>
                  <a:srgbClr val="FE8500"/>
                </a:solidFill>
                <a:latin typeface="Broadway" panose="04040905080B02020502" pitchFamily="82" charset="0"/>
              </a:rPr>
              <a:t>`2020</a:t>
            </a:r>
            <a:endParaRPr lang="ru-RU" sz="2800" i="1" dirty="0">
              <a:solidFill>
                <a:srgbClr val="FE85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659" y="6138851"/>
            <a:ext cx="1695687" cy="5603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695" r:id="rId3"/>
    <p:sldLayoutId id="2147483696" r:id="rId4"/>
    <p:sldLayoutId id="2147483697" r:id="rId5"/>
    <p:sldLayoutId id="2147483687" r:id="rId6"/>
    <p:sldLayoutId id="2147483699" r:id="rId7"/>
    <p:sldLayoutId id="2147483700" r:id="rId8"/>
    <p:sldLayoutId id="2147483701" r:id="rId9"/>
    <p:sldLayoutId id="2147483704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702" r:id="rId1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New Concept of Guaranteeing Confidence in the E-voting System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Yurii</a:t>
            </a:r>
            <a:r>
              <a:rPr lang="uk-UA" dirty="0" smtClean="0"/>
              <a:t> </a:t>
            </a:r>
            <a:r>
              <a:rPr lang="uk-UA" dirty="0" err="1" smtClean="0"/>
              <a:t>Khlaponin</a:t>
            </a:r>
            <a:r>
              <a:rPr lang="uk-UA" dirty="0" smtClean="0"/>
              <a:t>, </a:t>
            </a:r>
            <a:r>
              <a:rPr lang="uk-UA" dirty="0" err="1" smtClean="0"/>
              <a:t>Volodymyr</a:t>
            </a:r>
            <a:r>
              <a:rPr lang="uk-UA" dirty="0" smtClean="0"/>
              <a:t> </a:t>
            </a:r>
            <a:r>
              <a:rPr lang="uk-UA" dirty="0" err="1" smtClean="0"/>
              <a:t>Vyshniakov</a:t>
            </a:r>
            <a:r>
              <a:rPr lang="uk-UA" dirty="0" smtClean="0"/>
              <a:t>, </a:t>
            </a:r>
            <a:r>
              <a:rPr lang="uk-UA" dirty="0" err="1" smtClean="0"/>
              <a:t>Mykhailo</a:t>
            </a:r>
            <a:r>
              <a:rPr lang="uk-UA" dirty="0" smtClean="0"/>
              <a:t> </a:t>
            </a:r>
            <a:r>
              <a:rPr lang="uk-UA" dirty="0" err="1" smtClean="0"/>
              <a:t>Prygara</a:t>
            </a:r>
            <a:r>
              <a:rPr lang="uk-UA" dirty="0" smtClean="0"/>
              <a:t>, </a:t>
            </a:r>
            <a:r>
              <a:rPr lang="en-US" dirty="0" smtClean="0"/>
              <a:t>Vadym Poltorak</a:t>
            </a:r>
            <a:endParaRPr lang="en-US" b="1" i="1" dirty="0" smtClean="0">
              <a:latin typeface="Verdana" charset="0"/>
            </a:endParaRPr>
          </a:p>
          <a:p>
            <a:endParaRPr lang="en-US" dirty="0"/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/>
              <a:t>Kyiv National University of Construction and Architecture, Kyiv, Ukraine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k-UA" sz="1400" dirty="0" err="1" smtClean="0"/>
              <a:t>Uzhhorod</a:t>
            </a:r>
            <a:r>
              <a:rPr lang="uk-UA" sz="1400" dirty="0" smtClean="0"/>
              <a:t> </a:t>
            </a:r>
            <a:r>
              <a:rPr lang="uk-UA" sz="1400" dirty="0" err="1" smtClean="0"/>
              <a:t>National</a:t>
            </a:r>
            <a:r>
              <a:rPr lang="uk-UA" sz="1400" dirty="0" smtClean="0"/>
              <a:t> </a:t>
            </a:r>
            <a:r>
              <a:rPr lang="uk-UA" sz="1400" dirty="0" err="1" smtClean="0"/>
              <a:t>University</a:t>
            </a:r>
            <a:r>
              <a:rPr lang="uk-UA" sz="1400" dirty="0" smtClean="0"/>
              <a:t>, </a:t>
            </a:r>
            <a:r>
              <a:rPr lang="uk-UA" sz="1400" dirty="0" err="1" smtClean="0"/>
              <a:t>Uzhhorod</a:t>
            </a:r>
            <a:r>
              <a:rPr lang="uk-UA" sz="1400" dirty="0" smtClean="0"/>
              <a:t>, </a:t>
            </a:r>
            <a:r>
              <a:rPr lang="uk-UA" sz="1400" dirty="0" err="1" smtClean="0"/>
              <a:t>Ukraine</a:t>
            </a:r>
            <a:r>
              <a:rPr lang="uk-UA" sz="1400" dirty="0" smtClean="0"/>
              <a:t> </a:t>
            </a:r>
            <a:endParaRPr lang="en-US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k-UA" sz="1400" dirty="0" smtClean="0"/>
              <a:t>NTUU </a:t>
            </a:r>
            <a:r>
              <a:rPr lang="uk-UA" sz="1400" dirty="0" err="1" smtClean="0"/>
              <a:t>“Igor</a:t>
            </a:r>
            <a:r>
              <a:rPr lang="uk-UA" sz="1400" dirty="0" smtClean="0"/>
              <a:t> </a:t>
            </a:r>
            <a:r>
              <a:rPr lang="uk-UA" sz="1400" dirty="0" err="1" smtClean="0"/>
              <a:t>Sikorsky</a:t>
            </a:r>
            <a:r>
              <a:rPr lang="uk-UA" sz="1400" dirty="0" smtClean="0"/>
              <a:t> </a:t>
            </a:r>
            <a:r>
              <a:rPr lang="en-US" sz="1400" dirty="0" smtClean="0"/>
              <a:t>Kyiv Polytechnic Institute”, Kyiv, Ukraine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b="1" i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b="1" i="1" dirty="0"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344554" y="1666568"/>
            <a:ext cx="8326438" cy="43891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OpenBSD</a:t>
            </a:r>
            <a:r>
              <a:rPr lang="en-US" dirty="0" smtClean="0"/>
              <a:t> </a:t>
            </a:r>
            <a:r>
              <a:rPr lang="en-US" dirty="0" smtClean="0"/>
              <a:t>can </a:t>
            </a:r>
            <a:r>
              <a:rPr lang="en-US" dirty="0" smtClean="0"/>
              <a:t>be installed on computer </a:t>
            </a:r>
            <a:r>
              <a:rPr lang="en-US" dirty="0" smtClean="0"/>
              <a:t>to </a:t>
            </a:r>
            <a:r>
              <a:rPr lang="en-US" dirty="0" smtClean="0"/>
              <a:t>identify the OS on server, by comparing its </a:t>
            </a:r>
            <a:r>
              <a:rPr lang="en-US" dirty="0" smtClean="0"/>
              <a:t>files. </a:t>
            </a:r>
            <a:endParaRPr lang="en-US" dirty="0" smtClean="0"/>
          </a:p>
          <a:p>
            <a:r>
              <a:rPr lang="en-US" dirty="0" smtClean="0"/>
              <a:t>A fake computer like </a:t>
            </a:r>
            <a:r>
              <a:rPr lang="en-US" dirty="0" smtClean="0"/>
              <a:t>Raspberry </a:t>
            </a:r>
            <a:r>
              <a:rPr lang="en-US" dirty="0" smtClean="0"/>
              <a:t>Pi </a:t>
            </a:r>
            <a:r>
              <a:rPr lang="en-US" dirty="0" smtClean="0"/>
              <a:t>3 </a:t>
            </a:r>
            <a:r>
              <a:rPr lang="en-US" dirty="0" smtClean="0"/>
              <a:t>is easy to identify by its characteristic appearance.</a:t>
            </a:r>
          </a:p>
          <a:p>
            <a:r>
              <a:rPr lang="en-US" dirty="0" smtClean="0"/>
              <a:t>Confidential </a:t>
            </a:r>
            <a:r>
              <a:rPr lang="en-US" dirty="0" smtClean="0"/>
              <a:t>information on the server is stored and </a:t>
            </a:r>
            <a:r>
              <a:rPr lang="en-US" dirty="0" smtClean="0"/>
              <a:t>processed only </a:t>
            </a:r>
            <a:r>
              <a:rPr lang="en-US" dirty="0" smtClean="0"/>
              <a:t>in the </a:t>
            </a:r>
            <a:r>
              <a:rPr lang="en-US" dirty="0" smtClean="0"/>
              <a:t>RAM.</a:t>
            </a:r>
            <a:endParaRPr lang="en-US" dirty="0" smtClean="0"/>
          </a:p>
          <a:p>
            <a:r>
              <a:rPr lang="en-US" dirty="0" smtClean="0"/>
              <a:t>Confidential data is exchanged over the Internet using the </a:t>
            </a:r>
            <a:r>
              <a:rPr lang="en-US" dirty="0" smtClean="0"/>
              <a:t>end-to-end </a:t>
            </a:r>
            <a:r>
              <a:rPr lang="en-US" dirty="0" smtClean="0"/>
              <a:t>encryption.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365760" y="1666568"/>
            <a:ext cx="8326438" cy="4389120"/>
          </a:xfrm>
        </p:spPr>
        <p:txBody>
          <a:bodyPr/>
          <a:lstStyle/>
          <a:p>
            <a:r>
              <a:rPr lang="en-US" dirty="0" smtClean="0"/>
              <a:t>The key matching is made by Diffie-Hellman </a:t>
            </a:r>
            <a:r>
              <a:rPr lang="en-US" dirty="0" smtClean="0"/>
              <a:t>using </a:t>
            </a:r>
            <a:r>
              <a:rPr lang="en-US" dirty="0" smtClean="0"/>
              <a:t>the GF(2</a:t>
            </a:r>
            <a:r>
              <a:rPr lang="en-US" baseline="30000" dirty="0" smtClean="0"/>
              <a:t>503</a:t>
            </a:r>
            <a:r>
              <a:rPr lang="en-US" dirty="0" smtClean="0"/>
              <a:t>).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man-in-the-middle attack (MITM) was eliminated </a:t>
            </a:r>
            <a:r>
              <a:rPr lang="en-US" dirty="0" smtClean="0"/>
              <a:t>(by time </a:t>
            </a:r>
            <a:r>
              <a:rPr lang="en-US" dirty="0" smtClean="0"/>
              <a:t>stamp on both sides and random </a:t>
            </a:r>
            <a:r>
              <a:rPr lang="en-US" dirty="0" smtClean="0"/>
              <a:t>number </a:t>
            </a:r>
            <a:r>
              <a:rPr lang="en-US" dirty="0" err="1" smtClean="0"/>
              <a:t>aditionally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Confidentiality </a:t>
            </a:r>
            <a:r>
              <a:rPr lang="en-US" dirty="0" smtClean="0"/>
              <a:t>on communications is based on </a:t>
            </a:r>
            <a:r>
              <a:rPr lang="en-US" dirty="0" smtClean="0"/>
              <a:t>the </a:t>
            </a:r>
            <a:r>
              <a:rPr lang="en-US" dirty="0" err="1" smtClean="0"/>
              <a:t>Vernam</a:t>
            </a:r>
            <a:r>
              <a:rPr lang="en-US" dirty="0" smtClean="0"/>
              <a:t> algorithm </a:t>
            </a:r>
            <a:r>
              <a:rPr lang="en-US" dirty="0" smtClean="0"/>
              <a:t>with secret </a:t>
            </a:r>
            <a:r>
              <a:rPr lang="en-US" dirty="0" smtClean="0"/>
              <a:t>key up to 503 bits length.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Such e-voting </a:t>
            </a:r>
            <a:r>
              <a:rPr lang="en-US" dirty="0" smtClean="0"/>
              <a:t>is implemented </a:t>
            </a:r>
            <a:r>
              <a:rPr lang="en-US" dirty="0" smtClean="0"/>
              <a:t>in three leading Ukrainian universities for student </a:t>
            </a:r>
            <a:r>
              <a:rPr lang="en-US" dirty="0" smtClean="0"/>
              <a:t>elections.</a:t>
            </a:r>
            <a:endParaRPr lang="en-US" dirty="0" smtClean="0"/>
          </a:p>
          <a:p>
            <a:r>
              <a:rPr lang="en-US" dirty="0" smtClean="0"/>
              <a:t>Voting </a:t>
            </a:r>
            <a:r>
              <a:rPr lang="en-US" dirty="0" smtClean="0"/>
              <a:t>require only access to any browser. </a:t>
            </a:r>
          </a:p>
          <a:p>
            <a:r>
              <a:rPr lang="en-US" dirty="0" smtClean="0"/>
              <a:t>Application </a:t>
            </a:r>
            <a:r>
              <a:rPr lang="en-US" dirty="0" smtClean="0"/>
              <a:t>software is presented </a:t>
            </a:r>
            <a:r>
              <a:rPr lang="en-US" dirty="0" smtClean="0"/>
              <a:t>as texts </a:t>
            </a:r>
            <a:r>
              <a:rPr lang="en-US" dirty="0" smtClean="0"/>
              <a:t>in popular HTML and JavaScript languages.</a:t>
            </a:r>
          </a:p>
          <a:p>
            <a:r>
              <a:rPr lang="en-US" dirty="0" smtClean="0"/>
              <a:t>The program structure is extremely </a:t>
            </a:r>
            <a:r>
              <a:rPr lang="en-US" dirty="0" smtClean="0"/>
              <a:t>simple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3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Auditor may copy </a:t>
            </a:r>
            <a:r>
              <a:rPr lang="en-US" dirty="0" smtClean="0"/>
              <a:t>all </a:t>
            </a:r>
            <a:r>
              <a:rPr lang="en-US" dirty="0" smtClean="0"/>
              <a:t>server software for a detailed audit. </a:t>
            </a:r>
          </a:p>
          <a:p>
            <a:r>
              <a:rPr lang="en-US" dirty="0" smtClean="0"/>
              <a:t>Auditor </a:t>
            </a:r>
            <a:r>
              <a:rPr lang="en-US" dirty="0" smtClean="0"/>
              <a:t>cannot </a:t>
            </a:r>
            <a:r>
              <a:rPr lang="en-US" dirty="0" smtClean="0"/>
              <a:t>change </a:t>
            </a:r>
            <a:r>
              <a:rPr lang="en-US" dirty="0" smtClean="0"/>
              <a:t>the </a:t>
            </a:r>
            <a:r>
              <a:rPr lang="en-US" dirty="0" smtClean="0"/>
              <a:t>software </a:t>
            </a:r>
            <a:r>
              <a:rPr lang="en-US" dirty="0" smtClean="0"/>
              <a:t>and </a:t>
            </a:r>
            <a:r>
              <a:rPr lang="en-US" dirty="0" smtClean="0"/>
              <a:t>OS.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 smtClean="0"/>
              <a:t>impossible to </a:t>
            </a:r>
            <a:r>
              <a:rPr lang="en-US" dirty="0" smtClean="0"/>
              <a:t>replace </a:t>
            </a:r>
            <a:r>
              <a:rPr lang="en-US" dirty="0" smtClean="0"/>
              <a:t>the program or </a:t>
            </a:r>
            <a:r>
              <a:rPr lang="en-US" dirty="0" smtClean="0"/>
              <a:t>make malicious </a:t>
            </a:r>
            <a:r>
              <a:rPr lang="en-US" dirty="0" smtClean="0"/>
              <a:t>interference in </a:t>
            </a:r>
            <a:r>
              <a:rPr lang="en-US" dirty="0" smtClean="0"/>
              <a:t>system,</a:t>
            </a:r>
            <a:r>
              <a:rPr lang="en-US" dirty="0" smtClean="0"/>
              <a:t> </a:t>
            </a:r>
            <a:r>
              <a:rPr lang="en-US" dirty="0" smtClean="0"/>
              <a:t>to exclude fraud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interference with </a:t>
            </a:r>
            <a:r>
              <a:rPr lang="en-US" dirty="0" smtClean="0"/>
              <a:t>e-voting </a:t>
            </a:r>
            <a:r>
              <a:rPr lang="en-US" dirty="0" smtClean="0"/>
              <a:t>system will be immediately noticed and recorded.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0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E-voting </a:t>
            </a:r>
            <a:r>
              <a:rPr lang="en-US" dirty="0" smtClean="0"/>
              <a:t>system allow check actions </a:t>
            </a:r>
            <a:r>
              <a:rPr lang="en-US" dirty="0" smtClean="0"/>
              <a:t>of personnel </a:t>
            </a:r>
            <a:r>
              <a:rPr lang="en-US" dirty="0" smtClean="0"/>
              <a:t>from </a:t>
            </a:r>
            <a:r>
              <a:rPr lang="en-US" dirty="0" smtClean="0"/>
              <a:t>its launch to the end of the election.</a:t>
            </a:r>
          </a:p>
          <a:p>
            <a:r>
              <a:rPr lang="en-US" dirty="0" smtClean="0"/>
              <a:t>The number of auditors is not limited, verification is based on copying and comparing files.</a:t>
            </a:r>
          </a:p>
          <a:p>
            <a:r>
              <a:rPr lang="en-US" dirty="0" smtClean="0"/>
              <a:t>System </a:t>
            </a:r>
            <a:r>
              <a:rPr lang="en-US" dirty="0" smtClean="0"/>
              <a:t>provides protection against unlawful influence on voters by bribery or another </a:t>
            </a:r>
            <a:r>
              <a:rPr lang="en-US" dirty="0" smtClean="0"/>
              <a:t>way </a:t>
            </a:r>
            <a:r>
              <a:rPr lang="en-US" dirty="0" smtClean="0"/>
              <a:t>of coercion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e-voting </a:t>
            </a:r>
            <a:r>
              <a:rPr lang="en-US" dirty="0" smtClean="0"/>
              <a:t>system has a relatively low </a:t>
            </a:r>
            <a:r>
              <a:rPr lang="en-US" dirty="0" smtClean="0"/>
              <a:t>cost.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1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 !</a:t>
            </a:r>
            <a:br>
              <a:rPr lang="en-US" dirty="0"/>
            </a:br>
            <a:r>
              <a:rPr lang="en-US" dirty="0" err="1"/>
              <a:t>Děkuji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 !</a:t>
            </a:r>
            <a:br>
              <a:rPr lang="en-US" dirty="0"/>
            </a:br>
            <a:r>
              <a:rPr lang="en-US" dirty="0" err="1"/>
              <a:t>Dziękuję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uwagę</a:t>
            </a:r>
            <a:r>
              <a:rPr lang="en-US" dirty="0"/>
              <a:t> !</a:t>
            </a:r>
            <a:br>
              <a:rPr lang="en-US" dirty="0"/>
            </a:br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 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0459-26FD-7248-9C09-9BAEF817454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836" y="4876800"/>
            <a:ext cx="5550275" cy="7078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user@domen.com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http://homepage.net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8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65760" y="1592826"/>
            <a:ext cx="8326438" cy="4442214"/>
          </a:xfrm>
        </p:spPr>
        <p:txBody>
          <a:bodyPr/>
          <a:lstStyle/>
          <a:p>
            <a:r>
              <a:rPr lang="en-US" dirty="0" smtClean="0"/>
              <a:t>The ensuring of trust </a:t>
            </a:r>
            <a:r>
              <a:rPr lang="en-US" dirty="0" smtClean="0"/>
              <a:t>e-voting system </a:t>
            </a:r>
            <a:r>
              <a:rPr lang="en-US" dirty="0" smtClean="0"/>
              <a:t>is </a:t>
            </a:r>
            <a:r>
              <a:rPr lang="en-US" dirty="0" smtClean="0"/>
              <a:t>important for </a:t>
            </a:r>
            <a:r>
              <a:rPr lang="en-US" dirty="0" smtClean="0"/>
              <a:t>democratic society.</a:t>
            </a:r>
            <a:endParaRPr lang="uk-UA" dirty="0" smtClean="0"/>
          </a:p>
          <a:p>
            <a:r>
              <a:rPr lang="en-US" dirty="0" smtClean="0"/>
              <a:t>There are </a:t>
            </a:r>
            <a:r>
              <a:rPr lang="en-US" dirty="0" smtClean="0"/>
              <a:t>different e-voting </a:t>
            </a:r>
            <a:r>
              <a:rPr lang="en-US" dirty="0" smtClean="0"/>
              <a:t>systems described in many sources and developed in number of countries in a world. </a:t>
            </a:r>
          </a:p>
          <a:p>
            <a:r>
              <a:rPr lang="en-US" dirty="0" smtClean="0"/>
              <a:t>Their main drawback is low voter confidence.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2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Some authors consider the </a:t>
            </a:r>
            <a:r>
              <a:rPr lang="en-US" dirty="0" smtClean="0"/>
              <a:t>next main </a:t>
            </a:r>
            <a:r>
              <a:rPr lang="en-US" dirty="0" smtClean="0"/>
              <a:t>problems of e-voting</a:t>
            </a:r>
            <a:r>
              <a:rPr lang="en-US" dirty="0" smtClean="0"/>
              <a:t>:</a:t>
            </a:r>
            <a:endParaRPr lang="uk-UA" dirty="0" smtClean="0"/>
          </a:p>
          <a:p>
            <a:r>
              <a:rPr lang="en-US" dirty="0" smtClean="0"/>
              <a:t>Confidentiality </a:t>
            </a:r>
            <a:r>
              <a:rPr lang="en-US" dirty="0" smtClean="0"/>
              <a:t>(ensuring the anonymity of voters);</a:t>
            </a:r>
            <a:endParaRPr lang="uk-UA" dirty="0" smtClean="0"/>
          </a:p>
          <a:p>
            <a:r>
              <a:rPr lang="en-US" dirty="0" smtClean="0"/>
              <a:t>Security (exclusion of fraud);</a:t>
            </a:r>
            <a:endParaRPr lang="uk-UA" dirty="0" smtClean="0"/>
          </a:p>
          <a:p>
            <a:r>
              <a:rPr lang="en-US" dirty="0" smtClean="0"/>
              <a:t>Reliability (accurate vote count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2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main task is to allow the </a:t>
            </a:r>
            <a:r>
              <a:rPr lang="en-US" dirty="0" smtClean="0"/>
              <a:t>current audit.</a:t>
            </a:r>
          </a:p>
          <a:p>
            <a:r>
              <a:rPr lang="en-US" dirty="0" smtClean="0"/>
              <a:t> As auditors should be observers or voters.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must make sure that during the voting no one could spy and there were no errors or malicious acts in the counting of </a:t>
            </a:r>
            <a:r>
              <a:rPr lang="en-US" dirty="0" smtClean="0"/>
              <a:t>votes.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2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 propose </a:t>
            </a:r>
            <a:r>
              <a:rPr lang="en-US" dirty="0" smtClean="0"/>
              <a:t>the </a:t>
            </a:r>
            <a:r>
              <a:rPr lang="en-US" dirty="0" smtClean="0"/>
              <a:t>widely available verification of all means, tools and processes in e-voting system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propose to achieve transparency of all hardware and software </a:t>
            </a:r>
            <a:r>
              <a:rPr lang="en-US" dirty="0" smtClean="0"/>
              <a:t>in the e-voting </a:t>
            </a:r>
            <a:r>
              <a:rPr lang="en-US" dirty="0" smtClean="0"/>
              <a:t>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necessary to verify the correct operation of the equipment and software in e-voting.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evelopers </a:t>
            </a:r>
            <a:r>
              <a:rPr lang="en-US" dirty="0" smtClean="0"/>
              <a:t>should choose the simplest and most understandable </a:t>
            </a:r>
            <a:r>
              <a:rPr lang="en-US" dirty="0" smtClean="0"/>
              <a:t>solutions (for auditors).</a:t>
            </a:r>
            <a:endParaRPr lang="en-US" dirty="0" smtClean="0"/>
          </a:p>
          <a:p>
            <a:r>
              <a:rPr lang="en-US" dirty="0" smtClean="0"/>
              <a:t>Developers must eliminate the unlawful influence on voters (ensure coercion-resistance) also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audit of previous voting systems required only the ability to read and count.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44554" y="1651818"/>
            <a:ext cx="8326438" cy="419739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audit of e-voting </a:t>
            </a:r>
            <a:r>
              <a:rPr lang="en-US" dirty="0" smtClean="0"/>
              <a:t>system </a:t>
            </a:r>
            <a:r>
              <a:rPr lang="en-US" dirty="0" smtClean="0"/>
              <a:t>requires some computer </a:t>
            </a:r>
            <a:r>
              <a:rPr lang="en-US" dirty="0" smtClean="0"/>
              <a:t>knowledges </a:t>
            </a:r>
            <a:r>
              <a:rPr lang="en-US" dirty="0" smtClean="0"/>
              <a:t>at </a:t>
            </a:r>
            <a:r>
              <a:rPr lang="en-US" dirty="0" smtClean="0"/>
              <a:t>secondary </a:t>
            </a:r>
            <a:r>
              <a:rPr lang="en-US" dirty="0" smtClean="0"/>
              <a:t>level.</a:t>
            </a:r>
          </a:p>
          <a:p>
            <a:r>
              <a:rPr lang="en-US" dirty="0" smtClean="0"/>
              <a:t>This knowledges is required only for checking the text of programs, and to compare </a:t>
            </a:r>
            <a:r>
              <a:rPr lang="en-US" dirty="0" smtClean="0"/>
              <a:t>files. </a:t>
            </a:r>
          </a:p>
          <a:p>
            <a:r>
              <a:rPr lang="en-US" dirty="0" smtClean="0"/>
              <a:t>The execution of </a:t>
            </a:r>
            <a:r>
              <a:rPr lang="en-US" dirty="0" smtClean="0"/>
              <a:t>simple OS </a:t>
            </a:r>
            <a:r>
              <a:rPr lang="en-US" dirty="0" smtClean="0"/>
              <a:t>instructions is needed timely also.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smtClean="0"/>
              <a:t>installing the </a:t>
            </a:r>
            <a:r>
              <a:rPr lang="en-US" dirty="0" smtClean="0"/>
              <a:t>OS, </a:t>
            </a:r>
            <a:r>
              <a:rPr lang="en-US" dirty="0" smtClean="0"/>
              <a:t>opportunity </a:t>
            </a:r>
            <a:r>
              <a:rPr lang="en-US" dirty="0" smtClean="0"/>
              <a:t>must be </a:t>
            </a:r>
            <a:r>
              <a:rPr lang="en-US" dirty="0" smtClean="0"/>
              <a:t>provided </a:t>
            </a:r>
            <a:r>
              <a:rPr lang="en-US" dirty="0" smtClean="0"/>
              <a:t>for </a:t>
            </a:r>
            <a:r>
              <a:rPr lang="en-US" dirty="0" smtClean="0"/>
              <a:t>auditors:</a:t>
            </a:r>
          </a:p>
          <a:p>
            <a:r>
              <a:rPr lang="en-US" dirty="0" smtClean="0"/>
              <a:t>- to place the audit server </a:t>
            </a:r>
            <a:r>
              <a:rPr lang="en-US" dirty="0" smtClean="0"/>
              <a:t>in </a:t>
            </a:r>
            <a:r>
              <a:rPr lang="en-US" dirty="0" smtClean="0"/>
              <a:t>a single local network with the voting server,</a:t>
            </a:r>
          </a:p>
          <a:p>
            <a:r>
              <a:rPr lang="en-US" dirty="0" smtClean="0"/>
              <a:t>- to connect a console to the server to copy all files of the </a:t>
            </a:r>
            <a:r>
              <a:rPr lang="en-US" dirty="0" smtClean="0"/>
              <a:t>OS to compare periodically.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125" y="5531267"/>
            <a:ext cx="8305867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Example of Installation </a:t>
            </a:r>
            <a:r>
              <a:rPr lang="en-US" sz="2400" dirty="0" smtClean="0"/>
              <a:t>of e-voting </a:t>
            </a:r>
            <a:r>
              <a:rPr lang="en-US" sz="2400" dirty="0" smtClean="0"/>
              <a:t>servers</a:t>
            </a:r>
            <a:endParaRPr lang="uk-UA" sz="2400" dirty="0" smtClean="0"/>
          </a:p>
        </p:txBody>
      </p:sp>
      <p:pic>
        <p:nvPicPr>
          <p:cNvPr id="1026" name="Picture 2" descr="D:\В_Вишняков_стаття_20\Poster report at Conference\Fig. 3 2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2734161"/>
            <a:ext cx="8326438" cy="25862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125" y="1445342"/>
            <a:ext cx="8305867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server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single-board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computer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Raspberry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selected, and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OpenBSD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was chosen as the operating system.</a:t>
            </a:r>
            <a:endParaRPr lang="uk-UA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st20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icst19_template" id="{0E353C38-0DDB-4F34-A431-84F9EFF9CE4F}" vid="{1EFF005D-21BB-423C-848E-6D2A230D6FE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picst20_template</Template>
  <TotalTime>947</TotalTime>
  <Words>667</Words>
  <Application>Microsoft Office PowerPoint</Application>
  <PresentationFormat>Экран (4:3)</PresentationFormat>
  <Paragraphs>82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picst20_template</vt:lpstr>
      <vt:lpstr>The New Concept of Guaranteeing Confidence in the E-voting System</vt:lpstr>
      <vt:lpstr>Introduction</vt:lpstr>
      <vt:lpstr>Introduction</vt:lpstr>
      <vt:lpstr>Problem Formulation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Discussion</vt:lpstr>
      <vt:lpstr>Conclusions</vt:lpstr>
      <vt:lpstr>Thank you for attention ! Děkuji za pozornost ! Dziękuję za uwagę ! Дякую за увагу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creator>Полторак</dc:creator>
  <cp:lastModifiedBy>Полторак</cp:lastModifiedBy>
  <cp:revision>96</cp:revision>
  <cp:lastPrinted>2017-10-09T05:23:09Z</cp:lastPrinted>
  <dcterms:created xsi:type="dcterms:W3CDTF">2020-10-04T10:04:16Z</dcterms:created>
  <dcterms:modified xsi:type="dcterms:W3CDTF">2020-10-05T12:17:31Z</dcterms:modified>
</cp:coreProperties>
</file>